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2" r:id="rId7"/>
    <p:sldId id="261" r:id="rId8"/>
    <p:sldId id="263" r:id="rId9"/>
    <p:sldId id="267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E4564-B022-4764-880C-FAA93CC1ECCC}" type="doc">
      <dgm:prSet loTypeId="urn:microsoft.com/office/officeart/2005/8/layout/hierarchy6" loCatId="hierarchy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8A1713C8-C147-4DCD-8590-EE30B57A799F}">
      <dgm:prSet phldrT="[Text]"/>
      <dgm:spPr/>
      <dgm:t>
        <a:bodyPr/>
        <a:lstStyle/>
        <a:p>
          <a:r>
            <a:rPr lang="en-US" dirty="0" smtClean="0"/>
            <a:t>Redeployment</a:t>
          </a:r>
          <a:endParaRPr lang="en-US" dirty="0"/>
        </a:p>
      </dgm:t>
    </dgm:pt>
    <dgm:pt modelId="{4C90136D-4F52-4E03-9CE8-3259FA07B98A}" type="parTrans" cxnId="{1D1CABF4-41A8-4045-ADC8-5D2794B1B6A5}">
      <dgm:prSet/>
      <dgm:spPr/>
      <dgm:t>
        <a:bodyPr/>
        <a:lstStyle/>
        <a:p>
          <a:endParaRPr lang="en-US"/>
        </a:p>
      </dgm:t>
    </dgm:pt>
    <dgm:pt modelId="{74EE8405-488C-4562-9A03-67C42B3D7BA0}" type="sibTrans" cxnId="{1D1CABF4-41A8-4045-ADC8-5D2794B1B6A5}">
      <dgm:prSet/>
      <dgm:spPr/>
      <dgm:t>
        <a:bodyPr/>
        <a:lstStyle/>
        <a:p>
          <a:endParaRPr lang="en-US"/>
        </a:p>
      </dgm:t>
    </dgm:pt>
    <dgm:pt modelId="{88966A09-4F70-4C33-BC19-6C6A02422745}">
      <dgm:prSet phldrT="[Text]"/>
      <dgm:spPr/>
      <dgm:t>
        <a:bodyPr/>
        <a:lstStyle/>
        <a:p>
          <a:r>
            <a:rPr lang="en-US" dirty="0" smtClean="0"/>
            <a:t>Barrier Retreatment</a:t>
          </a:r>
        </a:p>
        <a:p>
          <a:r>
            <a:rPr lang="el-GR" dirty="0" smtClean="0">
              <a:latin typeface="Calibri"/>
            </a:rPr>
            <a:t>Δ</a:t>
          </a:r>
          <a:r>
            <a:rPr lang="en-US" dirty="0" smtClean="0">
              <a:latin typeface="Calibri"/>
            </a:rPr>
            <a:t>A</a:t>
          </a:r>
          <a:r>
            <a:rPr lang="en-US" dirty="0" smtClean="0">
              <a:latin typeface="Calibri"/>
              <a:sym typeface="Wingdings"/>
            </a:rPr>
            <a:t> </a:t>
          </a:r>
          <a:endParaRPr lang="en-US" dirty="0"/>
        </a:p>
      </dgm:t>
    </dgm:pt>
    <dgm:pt modelId="{FB5EBB8F-97A4-4A3A-AF28-9ED2F43EA29A}" type="parTrans" cxnId="{E54E4ED7-9FD8-4D0B-8292-D436F5CEF4CB}">
      <dgm:prSet/>
      <dgm:spPr/>
      <dgm:t>
        <a:bodyPr/>
        <a:lstStyle/>
        <a:p>
          <a:endParaRPr lang="en-US"/>
        </a:p>
      </dgm:t>
    </dgm:pt>
    <dgm:pt modelId="{FAED8B1C-AE34-4E85-990B-FB0A80B9650B}" type="sibTrans" cxnId="{E54E4ED7-9FD8-4D0B-8292-D436F5CEF4CB}">
      <dgm:prSet/>
      <dgm:spPr/>
      <dgm:t>
        <a:bodyPr/>
        <a:lstStyle/>
        <a:p>
          <a:endParaRPr lang="en-US"/>
        </a:p>
      </dgm:t>
    </dgm:pt>
    <dgm:pt modelId="{F7208749-6A9A-4C0E-9605-AA7DAC596C33}">
      <dgm:prSet phldrT="[Text]"/>
      <dgm:spPr/>
      <dgm:t>
        <a:bodyPr/>
        <a:lstStyle/>
        <a:p>
          <a:r>
            <a:rPr lang="en-US" dirty="0" smtClean="0"/>
            <a:t>Barrier Reduction</a:t>
          </a:r>
        </a:p>
        <a:p>
          <a:r>
            <a:rPr lang="el-GR" dirty="0" smtClean="0">
              <a:latin typeface="Calibri"/>
            </a:rPr>
            <a:t>Δ</a:t>
          </a:r>
          <a:r>
            <a:rPr lang="en-US" dirty="0" smtClean="0">
              <a:latin typeface="Calibri"/>
            </a:rPr>
            <a:t>L</a:t>
          </a:r>
          <a:r>
            <a:rPr lang="en-US" dirty="0" smtClean="0">
              <a:latin typeface="Calibri"/>
              <a:sym typeface="Wingdings"/>
            </a:rPr>
            <a:t></a:t>
          </a:r>
          <a:endParaRPr lang="en-US" dirty="0"/>
        </a:p>
      </dgm:t>
    </dgm:pt>
    <dgm:pt modelId="{E76AA985-3333-4BD1-BCB8-490C8D82497E}" type="parTrans" cxnId="{63B588DB-CAD7-4EE1-B381-C6A7D8D39DBC}">
      <dgm:prSet/>
      <dgm:spPr/>
      <dgm:t>
        <a:bodyPr/>
        <a:lstStyle/>
        <a:p>
          <a:endParaRPr lang="en-US"/>
        </a:p>
      </dgm:t>
    </dgm:pt>
    <dgm:pt modelId="{B00D7BB3-4886-4ED6-801C-62BF32084416}" type="sibTrans" cxnId="{63B588DB-CAD7-4EE1-B381-C6A7D8D39DBC}">
      <dgm:prSet/>
      <dgm:spPr/>
      <dgm:t>
        <a:bodyPr/>
        <a:lstStyle/>
        <a:p>
          <a:endParaRPr lang="en-US"/>
        </a:p>
      </dgm:t>
    </dgm:pt>
    <dgm:pt modelId="{F67F476C-508D-448C-B76E-646AA414621C}" type="pres">
      <dgm:prSet presAssocID="{C24E4564-B022-4764-880C-FAA93CC1ECC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CD7BC9-2942-410C-82EB-E3FFD2BCB749}" type="pres">
      <dgm:prSet presAssocID="{C24E4564-B022-4764-880C-FAA93CC1ECCC}" presName="hierFlow" presStyleCnt="0"/>
      <dgm:spPr/>
    </dgm:pt>
    <dgm:pt modelId="{477AD172-871F-4782-9438-4FD8DB8ADB35}" type="pres">
      <dgm:prSet presAssocID="{C24E4564-B022-4764-880C-FAA93CC1ECC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4DEDCE-733B-4AAE-9FB0-23C7957FE426}" type="pres">
      <dgm:prSet presAssocID="{8A1713C8-C147-4DCD-8590-EE30B57A799F}" presName="Name14" presStyleCnt="0"/>
      <dgm:spPr/>
    </dgm:pt>
    <dgm:pt modelId="{1BAC4A02-2E9B-4906-A656-D2C3B3E11E8D}" type="pres">
      <dgm:prSet presAssocID="{8A1713C8-C147-4DCD-8590-EE30B57A799F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E7DFC3-4F09-4697-A477-FBC4406C3184}" type="pres">
      <dgm:prSet presAssocID="{8A1713C8-C147-4DCD-8590-EE30B57A799F}" presName="hierChild2" presStyleCnt="0"/>
      <dgm:spPr/>
    </dgm:pt>
    <dgm:pt modelId="{7CB686D8-102B-4A16-A4CA-33667798BB7A}" type="pres">
      <dgm:prSet presAssocID="{FB5EBB8F-97A4-4A3A-AF28-9ED2F43EA29A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316E18D-092E-4894-A218-AC2DABA50B88}" type="pres">
      <dgm:prSet presAssocID="{88966A09-4F70-4C33-BC19-6C6A02422745}" presName="Name21" presStyleCnt="0"/>
      <dgm:spPr/>
    </dgm:pt>
    <dgm:pt modelId="{93007EE0-2571-46C9-B8BE-F653B1FD8645}" type="pres">
      <dgm:prSet presAssocID="{88966A09-4F70-4C33-BC19-6C6A02422745}" presName="level2Shape" presStyleLbl="node2" presStyleIdx="0" presStyleCnt="2" custLinFactNeighborX="-27709"/>
      <dgm:spPr/>
      <dgm:t>
        <a:bodyPr/>
        <a:lstStyle/>
        <a:p>
          <a:endParaRPr lang="en-US"/>
        </a:p>
      </dgm:t>
    </dgm:pt>
    <dgm:pt modelId="{0251BD36-FA51-4473-9FEC-B8C6E103C2C6}" type="pres">
      <dgm:prSet presAssocID="{88966A09-4F70-4C33-BC19-6C6A02422745}" presName="hierChild3" presStyleCnt="0"/>
      <dgm:spPr/>
    </dgm:pt>
    <dgm:pt modelId="{0C6BFDD7-29F1-4531-A1EF-0E71B3170C78}" type="pres">
      <dgm:prSet presAssocID="{E76AA985-3333-4BD1-BCB8-490C8D82497E}" presName="Name19" presStyleLbl="parChTrans1D2" presStyleIdx="1" presStyleCnt="2"/>
      <dgm:spPr/>
      <dgm:t>
        <a:bodyPr/>
        <a:lstStyle/>
        <a:p>
          <a:endParaRPr lang="en-US"/>
        </a:p>
      </dgm:t>
    </dgm:pt>
    <dgm:pt modelId="{5F0F5779-5D02-477B-B421-9301C1DE3B82}" type="pres">
      <dgm:prSet presAssocID="{F7208749-6A9A-4C0E-9605-AA7DAC596C33}" presName="Name21" presStyleCnt="0"/>
      <dgm:spPr/>
    </dgm:pt>
    <dgm:pt modelId="{8F552DD8-5DB5-4919-B32B-9B6B3C603B44}" type="pres">
      <dgm:prSet presAssocID="{F7208749-6A9A-4C0E-9605-AA7DAC596C33}" presName="level2Shape" presStyleLbl="node2" presStyleIdx="1" presStyleCnt="2" custLinFactNeighborX="27709"/>
      <dgm:spPr/>
      <dgm:t>
        <a:bodyPr/>
        <a:lstStyle/>
        <a:p>
          <a:endParaRPr lang="en-US"/>
        </a:p>
      </dgm:t>
    </dgm:pt>
    <dgm:pt modelId="{2D4D73B9-E85E-4BA0-8016-DBC641AA083F}" type="pres">
      <dgm:prSet presAssocID="{F7208749-6A9A-4C0E-9605-AA7DAC596C33}" presName="hierChild3" presStyleCnt="0"/>
      <dgm:spPr/>
    </dgm:pt>
    <dgm:pt modelId="{BE3B714F-C570-4665-98A4-FEA1D48E4E56}" type="pres">
      <dgm:prSet presAssocID="{C24E4564-B022-4764-880C-FAA93CC1ECCC}" presName="bgShapesFlow" presStyleCnt="0"/>
      <dgm:spPr/>
    </dgm:pt>
  </dgm:ptLst>
  <dgm:cxnLst>
    <dgm:cxn modelId="{A47C1C0D-2064-4671-9EB3-2B067A031CC5}" type="presOf" srcId="{C24E4564-B022-4764-880C-FAA93CC1ECCC}" destId="{F67F476C-508D-448C-B76E-646AA414621C}" srcOrd="0" destOrd="0" presId="urn:microsoft.com/office/officeart/2005/8/layout/hierarchy6"/>
    <dgm:cxn modelId="{2536F3B8-9CCF-4623-8565-8EC62EFD00B4}" type="presOf" srcId="{FB5EBB8F-97A4-4A3A-AF28-9ED2F43EA29A}" destId="{7CB686D8-102B-4A16-A4CA-33667798BB7A}" srcOrd="0" destOrd="0" presId="urn:microsoft.com/office/officeart/2005/8/layout/hierarchy6"/>
    <dgm:cxn modelId="{809F7621-EE5F-40DB-9643-7C05A3EB9693}" type="presOf" srcId="{F7208749-6A9A-4C0E-9605-AA7DAC596C33}" destId="{8F552DD8-5DB5-4919-B32B-9B6B3C603B44}" srcOrd="0" destOrd="0" presId="urn:microsoft.com/office/officeart/2005/8/layout/hierarchy6"/>
    <dgm:cxn modelId="{63B588DB-CAD7-4EE1-B381-C6A7D8D39DBC}" srcId="{8A1713C8-C147-4DCD-8590-EE30B57A799F}" destId="{F7208749-6A9A-4C0E-9605-AA7DAC596C33}" srcOrd="1" destOrd="0" parTransId="{E76AA985-3333-4BD1-BCB8-490C8D82497E}" sibTransId="{B00D7BB3-4886-4ED6-801C-62BF32084416}"/>
    <dgm:cxn modelId="{7E866BA3-7100-4946-87A3-BCD183FF0504}" type="presOf" srcId="{E76AA985-3333-4BD1-BCB8-490C8D82497E}" destId="{0C6BFDD7-29F1-4531-A1EF-0E71B3170C78}" srcOrd="0" destOrd="0" presId="urn:microsoft.com/office/officeart/2005/8/layout/hierarchy6"/>
    <dgm:cxn modelId="{B2A8A3B0-E64E-46D7-AB99-BCFD1F90D184}" type="presOf" srcId="{8A1713C8-C147-4DCD-8590-EE30B57A799F}" destId="{1BAC4A02-2E9B-4906-A656-D2C3B3E11E8D}" srcOrd="0" destOrd="0" presId="urn:microsoft.com/office/officeart/2005/8/layout/hierarchy6"/>
    <dgm:cxn modelId="{4A6F3C51-AC38-4AA1-AED3-EA0B674AEC87}" type="presOf" srcId="{88966A09-4F70-4C33-BC19-6C6A02422745}" destId="{93007EE0-2571-46C9-B8BE-F653B1FD8645}" srcOrd="0" destOrd="0" presId="urn:microsoft.com/office/officeart/2005/8/layout/hierarchy6"/>
    <dgm:cxn modelId="{E54E4ED7-9FD8-4D0B-8292-D436F5CEF4CB}" srcId="{8A1713C8-C147-4DCD-8590-EE30B57A799F}" destId="{88966A09-4F70-4C33-BC19-6C6A02422745}" srcOrd="0" destOrd="0" parTransId="{FB5EBB8F-97A4-4A3A-AF28-9ED2F43EA29A}" sibTransId="{FAED8B1C-AE34-4E85-990B-FB0A80B9650B}"/>
    <dgm:cxn modelId="{1D1CABF4-41A8-4045-ADC8-5D2794B1B6A5}" srcId="{C24E4564-B022-4764-880C-FAA93CC1ECCC}" destId="{8A1713C8-C147-4DCD-8590-EE30B57A799F}" srcOrd="0" destOrd="0" parTransId="{4C90136D-4F52-4E03-9CE8-3259FA07B98A}" sibTransId="{74EE8405-488C-4562-9A03-67C42B3D7BA0}"/>
    <dgm:cxn modelId="{4AE0E6CE-4411-4344-8A24-9196C067380D}" type="presParOf" srcId="{F67F476C-508D-448C-B76E-646AA414621C}" destId="{FECD7BC9-2942-410C-82EB-E3FFD2BCB749}" srcOrd="0" destOrd="0" presId="urn:microsoft.com/office/officeart/2005/8/layout/hierarchy6"/>
    <dgm:cxn modelId="{6C3DF6F4-C482-4CCA-956F-DA8215C75890}" type="presParOf" srcId="{FECD7BC9-2942-410C-82EB-E3FFD2BCB749}" destId="{477AD172-871F-4782-9438-4FD8DB8ADB35}" srcOrd="0" destOrd="0" presId="urn:microsoft.com/office/officeart/2005/8/layout/hierarchy6"/>
    <dgm:cxn modelId="{FEB1255C-C295-4BAF-B5A5-EAC3551FE200}" type="presParOf" srcId="{477AD172-871F-4782-9438-4FD8DB8ADB35}" destId="{2E4DEDCE-733B-4AAE-9FB0-23C7957FE426}" srcOrd="0" destOrd="0" presId="urn:microsoft.com/office/officeart/2005/8/layout/hierarchy6"/>
    <dgm:cxn modelId="{8B7B6607-7B79-4C32-ADD6-9218679F9C38}" type="presParOf" srcId="{2E4DEDCE-733B-4AAE-9FB0-23C7957FE426}" destId="{1BAC4A02-2E9B-4906-A656-D2C3B3E11E8D}" srcOrd="0" destOrd="0" presId="urn:microsoft.com/office/officeart/2005/8/layout/hierarchy6"/>
    <dgm:cxn modelId="{773C4501-CF75-4F68-9397-26C1DAB4620C}" type="presParOf" srcId="{2E4DEDCE-733B-4AAE-9FB0-23C7957FE426}" destId="{A8E7DFC3-4F09-4697-A477-FBC4406C3184}" srcOrd="1" destOrd="0" presId="urn:microsoft.com/office/officeart/2005/8/layout/hierarchy6"/>
    <dgm:cxn modelId="{160F4D8A-3E01-44FB-A864-C914629FBBDA}" type="presParOf" srcId="{A8E7DFC3-4F09-4697-A477-FBC4406C3184}" destId="{7CB686D8-102B-4A16-A4CA-33667798BB7A}" srcOrd="0" destOrd="0" presId="urn:microsoft.com/office/officeart/2005/8/layout/hierarchy6"/>
    <dgm:cxn modelId="{9948350A-8A29-4F47-BAEA-BECB75A8D584}" type="presParOf" srcId="{A8E7DFC3-4F09-4697-A477-FBC4406C3184}" destId="{3316E18D-092E-4894-A218-AC2DABA50B88}" srcOrd="1" destOrd="0" presId="urn:microsoft.com/office/officeart/2005/8/layout/hierarchy6"/>
    <dgm:cxn modelId="{51C377AA-762E-4FA1-838A-33A45DBC2230}" type="presParOf" srcId="{3316E18D-092E-4894-A218-AC2DABA50B88}" destId="{93007EE0-2571-46C9-B8BE-F653B1FD8645}" srcOrd="0" destOrd="0" presId="urn:microsoft.com/office/officeart/2005/8/layout/hierarchy6"/>
    <dgm:cxn modelId="{7C9CB7F4-2799-429A-A905-027575D011AB}" type="presParOf" srcId="{3316E18D-092E-4894-A218-AC2DABA50B88}" destId="{0251BD36-FA51-4473-9FEC-B8C6E103C2C6}" srcOrd="1" destOrd="0" presId="urn:microsoft.com/office/officeart/2005/8/layout/hierarchy6"/>
    <dgm:cxn modelId="{AE6FC494-9492-44F6-9902-5136F62349CC}" type="presParOf" srcId="{A8E7DFC3-4F09-4697-A477-FBC4406C3184}" destId="{0C6BFDD7-29F1-4531-A1EF-0E71B3170C78}" srcOrd="2" destOrd="0" presId="urn:microsoft.com/office/officeart/2005/8/layout/hierarchy6"/>
    <dgm:cxn modelId="{28447A7A-3FF0-4A12-B1AC-B10755CA358E}" type="presParOf" srcId="{A8E7DFC3-4F09-4697-A477-FBC4406C3184}" destId="{5F0F5779-5D02-477B-B421-9301C1DE3B82}" srcOrd="3" destOrd="0" presId="urn:microsoft.com/office/officeart/2005/8/layout/hierarchy6"/>
    <dgm:cxn modelId="{7DE41DD9-DB86-46F1-952D-C87D2B9B7D15}" type="presParOf" srcId="{5F0F5779-5D02-477B-B421-9301C1DE3B82}" destId="{8F552DD8-5DB5-4919-B32B-9B6B3C603B44}" srcOrd="0" destOrd="0" presId="urn:microsoft.com/office/officeart/2005/8/layout/hierarchy6"/>
    <dgm:cxn modelId="{0D968ABA-B6E5-4595-AE98-705A0DC7BC68}" type="presParOf" srcId="{5F0F5779-5D02-477B-B421-9301C1DE3B82}" destId="{2D4D73B9-E85E-4BA0-8016-DBC641AA083F}" srcOrd="1" destOrd="0" presId="urn:microsoft.com/office/officeart/2005/8/layout/hierarchy6"/>
    <dgm:cxn modelId="{888E7A1B-1792-4207-AB70-87FD1EDE9008}" type="presParOf" srcId="{F67F476C-508D-448C-B76E-646AA414621C}" destId="{BE3B714F-C570-4665-98A4-FEA1D48E4E56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2A06B-563B-4B87-B0C6-07DBF32E38AB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CD68D-E073-44C3-AB58-F8D9F4FD5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D81C0B0-AFCD-4EC3-873F-7285CDCC1F1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26F9-018F-424C-A050-9DD56AE7A987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A9CB-BCFF-468E-BCF0-17DB8BEA32C0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B1AC-BE71-4AA6-A9ED-97B0B893B734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7B6C86-D046-4E1C-9C79-A069EDB8C2BC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A8D6-24B7-4938-9B20-5E002BB7F79B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12F17-F742-48C9-B47D-88B0470282C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832-EDDE-49D5-B068-F3D09ED5265F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49238-A835-42B0-89BC-BCF5CAA87AEF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113FC-DE1C-4675-B500-63CABB4E2FA3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47A7-11C2-47A3-9C5E-BBE850EF2E3B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54F495-A597-46EF-866F-5E174D7D4A9C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0DB581-1639-450C-89CF-01878E089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ladaf@matf.bg.ac.rs" TargetMode="External"/><Relationship Id="rId2" Type="http://schemas.openxmlformats.org/officeDocument/2006/relationships/hyperlink" Target="mailto:marija.milanovic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vm@etf.r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Deployment Approaches for WSNs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Marija</a:t>
            </a:r>
            <a:r>
              <a:rPr lang="en-US" dirty="0" smtClean="0"/>
              <a:t> </a:t>
            </a:r>
            <a:r>
              <a:rPr lang="sr-Latn-CS" dirty="0" smtClean="0"/>
              <a:t>Milanović</a:t>
            </a:r>
            <a:r>
              <a:rPr lang="en-US" dirty="0" smtClean="0"/>
              <a:t>,</a:t>
            </a:r>
            <a:r>
              <a:rPr lang="sr-Latn-CS" dirty="0" smtClean="0"/>
              <a:t> Vladimir Filipović,</a:t>
            </a:r>
            <a:r>
              <a:rPr lang="en-US" dirty="0" smtClean="0"/>
              <a:t> </a:t>
            </a:r>
            <a:r>
              <a:rPr lang="en-US" dirty="0" err="1" smtClean="0"/>
              <a:t>Veljko</a:t>
            </a:r>
            <a:r>
              <a:rPr lang="en-US" dirty="0" smtClean="0"/>
              <a:t> </a:t>
            </a:r>
            <a:r>
              <a:rPr lang="en-US" dirty="0" err="1" smtClean="0"/>
              <a:t>Milutinovi</a:t>
            </a:r>
            <a:r>
              <a:rPr lang="sr-Latn-CS" dirty="0" smtClean="0"/>
              <a:t>ć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Reduction (via robot) –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Replacing low-energy sensors, preventing holes to appear, [Tong 2011]  “Adaptive rendezvous-based two tier scheduling scheme” (ARTS) </a:t>
            </a:r>
          </a:p>
          <a:p>
            <a:r>
              <a:rPr lang="en-US" dirty="0" smtClean="0"/>
              <a:t>Mobile repairman:</a:t>
            </a:r>
          </a:p>
          <a:p>
            <a:pPr lvl="1"/>
            <a:r>
              <a:rPr lang="en-US" dirty="0" smtClean="0"/>
              <a:t>periodically traverses the sensor network, </a:t>
            </a:r>
          </a:p>
          <a:p>
            <a:pPr lvl="1"/>
            <a:r>
              <a:rPr lang="en-US" dirty="0" smtClean="0"/>
              <a:t>reclaims nodes with low or no power supply, </a:t>
            </a:r>
          </a:p>
          <a:p>
            <a:pPr lvl="1"/>
            <a:r>
              <a:rPr lang="en-US" dirty="0" smtClean="0"/>
              <a:t>replaces them with fully charged ones and </a:t>
            </a:r>
          </a:p>
          <a:p>
            <a:pPr lvl="1"/>
            <a:r>
              <a:rPr lang="en-US" dirty="0" smtClean="0"/>
              <a:t>brings the reclaimed nodes back to an energy station for recharging.  </a:t>
            </a:r>
          </a:p>
          <a:p>
            <a:r>
              <a:rPr lang="en-US" dirty="0" smtClean="0"/>
              <a:t>The scheme considers point coverage.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Barrier Reduction (via robot) -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Most researches:</a:t>
            </a:r>
          </a:p>
          <a:p>
            <a:pPr lvl="1"/>
            <a:r>
              <a:rPr lang="en-US" dirty="0" smtClean="0"/>
              <a:t>assume robot can carry all necessary sensors</a:t>
            </a:r>
          </a:p>
          <a:p>
            <a:pPr lvl="1"/>
            <a:r>
              <a:rPr lang="en-US" dirty="0" smtClean="0"/>
              <a:t>do not consider remaining robot’s energy and/or presence of obstacles</a:t>
            </a:r>
          </a:p>
          <a:p>
            <a:pPr lvl="1"/>
            <a:r>
              <a:rPr lang="en-US" dirty="0" smtClean="0"/>
              <a:t> present solutions rather impractical for large-scale networks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Deployment Approaches for WSNs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err="1" smtClean="0"/>
              <a:t>Marija</a:t>
            </a:r>
            <a:r>
              <a:rPr lang="en-US" dirty="0" smtClean="0"/>
              <a:t> </a:t>
            </a:r>
            <a:r>
              <a:rPr lang="en-US" dirty="0" err="1" smtClean="0"/>
              <a:t>Milanovi</a:t>
            </a:r>
            <a:r>
              <a:rPr lang="sr-Latn-CS" dirty="0" smtClean="0"/>
              <a:t>ć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marija.milanovic@gmail.com</a:t>
            </a:r>
            <a:r>
              <a:rPr lang="en-US" dirty="0" smtClean="0"/>
              <a:t>),</a:t>
            </a:r>
          </a:p>
          <a:p>
            <a:pPr>
              <a:buNone/>
            </a:pPr>
            <a:r>
              <a:rPr lang="en-US" dirty="0" smtClean="0"/>
              <a:t>Vladimir </a:t>
            </a:r>
            <a:r>
              <a:rPr lang="en-US" dirty="0" err="1" smtClean="0"/>
              <a:t>Filipovi</a:t>
            </a:r>
            <a:r>
              <a:rPr lang="sr-Latn-CS" dirty="0" smtClean="0"/>
              <a:t>ć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vladaf@matf.bg.ac.rs</a:t>
            </a:r>
            <a:r>
              <a:rPr lang="en-US" dirty="0" smtClean="0"/>
              <a:t>),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Faculty of Mathematics, University of Belgrade</a:t>
            </a:r>
          </a:p>
          <a:p>
            <a:pPr>
              <a:buNone/>
            </a:pPr>
            <a:r>
              <a:rPr lang="en-US" dirty="0" err="1" smtClean="0"/>
              <a:t>Veljko</a:t>
            </a:r>
            <a:r>
              <a:rPr lang="en-US" dirty="0" smtClean="0"/>
              <a:t> </a:t>
            </a:r>
            <a:r>
              <a:rPr lang="en-US" dirty="0" err="1" smtClean="0"/>
              <a:t>Milutinovi</a:t>
            </a:r>
            <a:r>
              <a:rPr lang="sr-Latn-CS" dirty="0" smtClean="0"/>
              <a:t>ć</a:t>
            </a:r>
            <a:r>
              <a:rPr lang="en-US" dirty="0" smtClean="0"/>
              <a:t> (</a:t>
            </a:r>
            <a:r>
              <a:rPr lang="en-US" dirty="0" smtClean="0">
                <a:hlinkClick r:id="rId4"/>
              </a:rPr>
              <a:t>vm@etf.rs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School of Electrical Engineering, University of Belgrade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Thank you for your attention!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Coverage:</a:t>
            </a:r>
            <a:br>
              <a:rPr lang="en-US" dirty="0" smtClean="0"/>
            </a:br>
            <a:r>
              <a:rPr lang="en-US" dirty="0" smtClean="0"/>
              <a:t>How well the sensor network observes a field of interest</a:t>
            </a:r>
          </a:p>
          <a:p>
            <a:r>
              <a:rPr lang="en-US" dirty="0" smtClean="0"/>
              <a:t>Three types:  </a:t>
            </a:r>
          </a:p>
          <a:p>
            <a:pPr lvl="1"/>
            <a:r>
              <a:rPr lang="en-US" dirty="0" smtClean="0"/>
              <a:t>Area </a:t>
            </a:r>
          </a:p>
          <a:p>
            <a:pPr lvl="1"/>
            <a:r>
              <a:rPr lang="en-US" dirty="0" smtClean="0"/>
              <a:t>Point</a:t>
            </a:r>
          </a:p>
          <a:p>
            <a:pPr lvl="1"/>
            <a:r>
              <a:rPr lang="en-US" dirty="0" smtClean="0"/>
              <a:t>Barrier coverage</a:t>
            </a:r>
          </a:p>
          <a:p>
            <a:r>
              <a:rPr lang="en-US" dirty="0" smtClean="0"/>
              <a:t>Redeployment: </a:t>
            </a:r>
            <a:br>
              <a:rPr lang="en-US" dirty="0" smtClean="0"/>
            </a:br>
            <a:r>
              <a:rPr lang="en-US" dirty="0" smtClean="0"/>
              <a:t>Adding new sensors to an existing deployment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Tree and Examples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8229600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2209800" y="4267200"/>
            <a:ext cx="1981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/>
              <a:t>[</a:t>
            </a:r>
            <a:r>
              <a:rPr lang="en-US" dirty="0" err="1" smtClean="0"/>
              <a:t>Tafa</a:t>
            </a:r>
            <a:r>
              <a:rPr lang="en-US" dirty="0" smtClean="0"/>
              <a:t> 2011]</a:t>
            </a:r>
            <a:br>
              <a:rPr lang="en-US" dirty="0" smtClean="0"/>
            </a:br>
            <a:r>
              <a:rPr lang="en-US" dirty="0" smtClean="0"/>
              <a:t>[Yang 2010]</a:t>
            </a:r>
            <a:br>
              <a:rPr lang="en-US" dirty="0" smtClean="0"/>
            </a:br>
            <a:r>
              <a:rPr lang="en-US" dirty="0" smtClean="0"/>
              <a:t>[Chen 2008/9]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 err="1" smtClean="0"/>
              <a:t>Clouqueur</a:t>
            </a:r>
            <a:r>
              <a:rPr lang="en-US" dirty="0" smtClean="0"/>
              <a:t> 2002]</a:t>
            </a:r>
          </a:p>
          <a:p>
            <a:pPr lvl="0"/>
            <a:r>
              <a:rPr lang="en-US" dirty="0" smtClean="0"/>
              <a:t>[</a:t>
            </a:r>
            <a:r>
              <a:rPr lang="en-US" dirty="0" err="1" smtClean="0"/>
              <a:t>Kosar</a:t>
            </a:r>
            <a:r>
              <a:rPr lang="en-US" dirty="0" smtClean="0"/>
              <a:t> 2009/11]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343400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/>
              <a:t>EXAMPLES: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4267200"/>
            <a:ext cx="3581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/>
              <a:t>[</a:t>
            </a:r>
            <a:r>
              <a:rPr lang="en-US" dirty="0" err="1" smtClean="0"/>
              <a:t>Batalin</a:t>
            </a:r>
            <a:r>
              <a:rPr lang="en-US" dirty="0" smtClean="0"/>
              <a:t> 2004/7]	[</a:t>
            </a:r>
            <a:r>
              <a:rPr lang="en-US" dirty="0"/>
              <a:t>K</a:t>
            </a:r>
            <a:r>
              <a:rPr lang="en-US" dirty="0" smtClean="0"/>
              <a:t>umar 2005]</a:t>
            </a:r>
            <a:br>
              <a:rPr lang="en-US" dirty="0" smtClean="0"/>
            </a:br>
            <a:r>
              <a:rPr lang="en-US" dirty="0" smtClean="0"/>
              <a:t>[Mei 2007]	[</a:t>
            </a:r>
            <a:r>
              <a:rPr lang="en-US" dirty="0" err="1" smtClean="0"/>
              <a:t>Drougas</a:t>
            </a:r>
            <a:r>
              <a:rPr lang="en-US" dirty="0" smtClean="0"/>
              <a:t> 2007]</a:t>
            </a:r>
            <a:br>
              <a:rPr lang="en-US" dirty="0" smtClean="0"/>
            </a:br>
            <a:r>
              <a:rPr lang="en-US" dirty="0" smtClean="0"/>
              <a:t>[Fletcher 2010]	[Vieira 2004]</a:t>
            </a:r>
            <a:br>
              <a:rPr lang="en-US" dirty="0" smtClean="0"/>
            </a:br>
            <a:r>
              <a:rPr lang="en-US" dirty="0" smtClean="0"/>
              <a:t>[Chang 2011]	[</a:t>
            </a:r>
            <a:r>
              <a:rPr lang="en-US" dirty="0" err="1" smtClean="0"/>
              <a:t>Megerian</a:t>
            </a:r>
            <a:r>
              <a:rPr lang="en-US" dirty="0" smtClean="0"/>
              <a:t> 2005]</a:t>
            </a:r>
          </a:p>
          <a:p>
            <a:pPr lvl="0"/>
            <a:r>
              <a:rPr lang="en-US" dirty="0" smtClean="0"/>
              <a:t>[</a:t>
            </a:r>
            <a:r>
              <a:rPr lang="en-US" dirty="0" err="1" smtClean="0"/>
              <a:t>Sheu</a:t>
            </a:r>
            <a:r>
              <a:rPr lang="en-US" dirty="0" smtClean="0"/>
              <a:t> 2008]	[</a:t>
            </a:r>
            <a:r>
              <a:rPr lang="en-US" dirty="0" err="1" smtClean="0"/>
              <a:t>Rahman</a:t>
            </a:r>
            <a:r>
              <a:rPr lang="en-US" dirty="0" smtClean="0"/>
              <a:t> 2007]</a:t>
            </a:r>
          </a:p>
          <a:p>
            <a:pPr lvl="0"/>
            <a:r>
              <a:rPr lang="en-US" dirty="0" smtClean="0"/>
              <a:t>[Tong 2009/10/11]	[</a:t>
            </a:r>
            <a:r>
              <a:rPr lang="en-US" dirty="0" err="1" smtClean="0"/>
              <a:t>Hou</a:t>
            </a:r>
            <a:r>
              <a:rPr lang="en-US" dirty="0" smtClean="0"/>
              <a:t> 2010]</a:t>
            </a:r>
          </a:p>
          <a:p>
            <a:pPr lvl="0"/>
            <a:r>
              <a:rPr lang="en-US" dirty="0" smtClean="0"/>
              <a:t>[Lee 2008/10]	[</a:t>
            </a:r>
            <a:r>
              <a:rPr lang="en-US" dirty="0" err="1" smtClean="0"/>
              <a:t>Shiu</a:t>
            </a:r>
            <a:r>
              <a:rPr lang="en-US" dirty="0" smtClean="0"/>
              <a:t> 2011]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Retreatment (via aircraft)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Assumptions: </a:t>
            </a:r>
            <a:br>
              <a:rPr lang="en-US" dirty="0" smtClean="0"/>
            </a:br>
            <a:r>
              <a:rPr lang="en-US" dirty="0" smtClean="0"/>
              <a:t>Randomly deployed network, stationary of hybrid</a:t>
            </a:r>
          </a:p>
          <a:p>
            <a:r>
              <a:rPr lang="en-US" dirty="0" smtClean="0"/>
              <a:t>Goal:  </a:t>
            </a:r>
            <a:br>
              <a:rPr lang="en-US" dirty="0" smtClean="0"/>
            </a:br>
            <a:r>
              <a:rPr lang="en-US" dirty="0" smtClean="0"/>
              <a:t>Achieve barrier coverage by redeployment via aircraft</a:t>
            </a:r>
          </a:p>
          <a:p>
            <a:r>
              <a:rPr lang="en-US" dirty="0" smtClean="0"/>
              <a:t>[</a:t>
            </a:r>
            <a:r>
              <a:rPr lang="en-US" dirty="0" err="1" smtClean="0"/>
              <a:t>Tafa</a:t>
            </a:r>
            <a:r>
              <a:rPr lang="en-US" dirty="0" smtClean="0"/>
              <a:t> 11]: </a:t>
            </a:r>
          </a:p>
          <a:p>
            <a:pPr lvl="1"/>
            <a:r>
              <a:rPr lang="en-US" dirty="0" smtClean="0"/>
              <a:t>Identify gaps as spaces between connected clusters of sensors </a:t>
            </a:r>
          </a:p>
          <a:p>
            <a:pPr lvl="1"/>
            <a:r>
              <a:rPr lang="en-US" dirty="0" smtClean="0"/>
              <a:t>Distribute mobile nodes evenly in each gap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Retreatment (via aircraft) -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/>
          <a:lstStyle/>
          <a:p>
            <a:r>
              <a:rPr lang="en-US" dirty="0" smtClean="0"/>
              <a:t>[Chen 2008]: </a:t>
            </a:r>
          </a:p>
          <a:p>
            <a:pPr lvl="1"/>
            <a:r>
              <a:rPr lang="en-US" dirty="0" smtClean="0"/>
              <a:t>Introduced a metric for measuring the quality of k-barrier coverage on a belt region </a:t>
            </a:r>
          </a:p>
          <a:p>
            <a:pPr lvl="1"/>
            <a:r>
              <a:rPr lang="en-US" dirty="0" smtClean="0"/>
              <a:t>Identify all weak zones that are to be repaired </a:t>
            </a:r>
            <a:br>
              <a:rPr lang="en-US" dirty="0" smtClean="0"/>
            </a:br>
            <a:r>
              <a:rPr lang="en-US" dirty="0" smtClean="0"/>
              <a:t>in order the whole region to have the required quality of coverage.</a:t>
            </a:r>
          </a:p>
          <a:p>
            <a:r>
              <a:rPr lang="en-US" i="1" dirty="0" smtClean="0"/>
              <a:t>Quality of k-barrier coverage, 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The quality of a sensor deployment for k-barrier coverage, denoted by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k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is defined to be maximum L </a:t>
            </a:r>
            <a:br>
              <a:rPr lang="en-US" dirty="0" smtClean="0"/>
            </a:br>
            <a:r>
              <a:rPr lang="en-US" dirty="0" smtClean="0"/>
              <a:t>such that the belt is L-local k-barrier covered; </a:t>
            </a:r>
            <a:br>
              <a:rPr lang="en-US" dirty="0" smtClean="0"/>
            </a:br>
            <a:r>
              <a:rPr lang="en-US" dirty="0" smtClean="0"/>
              <a:t>i.e.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k</a:t>
            </a:r>
            <a:r>
              <a:rPr lang="en-US" dirty="0" smtClean="0"/>
              <a:t>  =  max{L: the belt is L-local k-barrier covered}. </a:t>
            </a:r>
            <a:br>
              <a:rPr lang="en-US" dirty="0" smtClean="0"/>
            </a:br>
            <a:r>
              <a:rPr lang="en-US" dirty="0" smtClean="0"/>
              <a:t>If there is no such L, then define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k</a:t>
            </a:r>
            <a:r>
              <a:rPr lang="en-US" dirty="0" smtClean="0"/>
              <a:t> = -1.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i="1" dirty="0" smtClean="0"/>
          </a:p>
          <a:p>
            <a:r>
              <a:rPr lang="en-US" i="1" dirty="0" smtClean="0"/>
              <a:t>Critical </a:t>
            </a:r>
            <a:r>
              <a:rPr lang="en-US" i="1" dirty="0" smtClean="0"/>
              <a:t>k-barrier covered zone: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 smtClean="0"/>
              <a:t>two sensor nodes a and b such that Zn(</a:t>
            </a:r>
            <a:r>
              <a:rPr lang="en-US" dirty="0" err="1" smtClean="0"/>
              <a:t>a,b</a:t>
            </a:r>
            <a:r>
              <a:rPr lang="en-US" dirty="0" smtClean="0"/>
              <a:t>) ≠ Ø,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Zn(a</a:t>
            </a:r>
            <a:r>
              <a:rPr lang="en-US" dirty="0" smtClean="0"/>
              <a:t>, b) is said to be a critical k-barrier covered zone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 smtClean="0"/>
              <a:t>the following conditions are all satisfied: </a:t>
            </a:r>
            <a:endParaRPr lang="en-US" dirty="0" smtClean="0"/>
          </a:p>
          <a:p>
            <a:pPr lvl="1"/>
            <a:r>
              <a:rPr lang="en-US" dirty="0" smtClean="0"/>
              <a:t>Zn(a</a:t>
            </a:r>
            <a:r>
              <a:rPr lang="en-US" dirty="0" smtClean="0"/>
              <a:t>, b) is k-barrier covered; </a:t>
            </a:r>
            <a:endParaRPr lang="en-US" dirty="0" smtClean="0"/>
          </a:p>
          <a:p>
            <a:pPr lvl="1"/>
            <a:r>
              <a:rPr lang="en-US" dirty="0" smtClean="0"/>
              <a:t>there </a:t>
            </a:r>
            <a:r>
              <a:rPr lang="en-US" dirty="0" smtClean="0"/>
              <a:t>exists δ &gt; 0 such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Zn(a</a:t>
            </a:r>
            <a:r>
              <a:rPr lang="en-US" dirty="0" smtClean="0"/>
              <a:t>, -δ, b, 0) and Zn(a, 0, b, δ) are both k-barrier covered;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any ε &gt; 0 Zn(a, - ε, b, ε) is not k-barrier covered.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76200"/>
            <a:ext cx="8153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Barrier Retreatment (via aircraft) - Discussion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 deployment cost</a:t>
            </a:r>
          </a:p>
          <a:p>
            <a:r>
              <a:rPr lang="en-US" dirty="0" smtClean="0"/>
              <a:t>Minimum number of  sensors</a:t>
            </a:r>
          </a:p>
          <a:p>
            <a:r>
              <a:rPr lang="en-US" dirty="0" smtClean="0"/>
              <a:t>Hostile environments – the only choice</a:t>
            </a:r>
          </a:p>
          <a:p>
            <a:r>
              <a:rPr lang="en-US" dirty="0" smtClean="0"/>
              <a:t>Most researches: </a:t>
            </a:r>
          </a:p>
          <a:p>
            <a:pPr lvl="1"/>
            <a:r>
              <a:rPr lang="en-US" dirty="0" smtClean="0"/>
              <a:t>have centralized algorithm implementation </a:t>
            </a:r>
          </a:p>
          <a:p>
            <a:pPr lvl="1"/>
            <a:r>
              <a:rPr lang="en-US" dirty="0" smtClean="0"/>
              <a:t>use unrealistic sensing model</a:t>
            </a:r>
          </a:p>
          <a:p>
            <a:pPr lvl="1"/>
            <a:r>
              <a:rPr lang="en-US" dirty="0" smtClean="0"/>
              <a:t>consider only the case k=1</a:t>
            </a:r>
          </a:p>
          <a:p>
            <a:pPr lvl="1"/>
            <a:r>
              <a:rPr lang="en-US" dirty="0" smtClean="0"/>
              <a:t>do not use flexibility of mobile sensors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Barrier Reduction (via robot) –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Healing of existing coverage holes, [Chang 2011]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8" name="Picture 7" descr="chang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26952"/>
            <a:ext cx="6738629" cy="513104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Reduction (via robot) –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[Chang 2011], X-correction mechanism</a:t>
            </a:r>
          </a:p>
        </p:txBody>
      </p:sp>
      <p:pic>
        <p:nvPicPr>
          <p:cNvPr id="4" name="Picture 3" descr="chan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12259"/>
            <a:ext cx="6858000" cy="514574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B581-1639-450C-89CF-01878E08970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662</TotalTime>
  <Words>306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Deployment Approaches for WSNs</vt:lpstr>
      <vt:lpstr>Preliminaries</vt:lpstr>
      <vt:lpstr>Classification Tree and Examples</vt:lpstr>
      <vt:lpstr>Barrier Retreatment (via aircraft) - 1</vt:lpstr>
      <vt:lpstr>Barrier Retreatment (via aircraft) - 2</vt:lpstr>
      <vt:lpstr> </vt:lpstr>
      <vt:lpstr>Barrier Retreatment (via aircraft) - Discussion</vt:lpstr>
      <vt:lpstr>Barrier Reduction (via robot) – 1</vt:lpstr>
      <vt:lpstr>Barrier Reduction (via robot) – 2</vt:lpstr>
      <vt:lpstr>Barrier Reduction (via robot) – 3</vt:lpstr>
      <vt:lpstr>Barrier Reduction (via robot) - Discussion</vt:lpstr>
      <vt:lpstr>Deployment Approaches for WSNs</vt:lpstr>
    </vt:vector>
  </TitlesOfParts>
  <Company>007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Marija</dc:creator>
  <cp:lastModifiedBy>Marija</cp:lastModifiedBy>
  <cp:revision>31</cp:revision>
  <dcterms:created xsi:type="dcterms:W3CDTF">2012-05-09T23:04:19Z</dcterms:created>
  <dcterms:modified xsi:type="dcterms:W3CDTF">2012-05-10T21:22:42Z</dcterms:modified>
</cp:coreProperties>
</file>